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25"/>
  </p:notesMasterIdLst>
  <p:handoutMasterIdLst>
    <p:handoutMasterId r:id="rId26"/>
  </p:handoutMasterIdLst>
  <p:sldIdLst>
    <p:sldId id="295" r:id="rId2"/>
    <p:sldId id="256" r:id="rId3"/>
    <p:sldId id="257" r:id="rId4"/>
    <p:sldId id="259" r:id="rId5"/>
    <p:sldId id="260" r:id="rId6"/>
    <p:sldId id="261" r:id="rId7"/>
    <p:sldId id="262" r:id="rId8"/>
    <p:sldId id="265" r:id="rId9"/>
    <p:sldId id="267" r:id="rId10"/>
    <p:sldId id="268" r:id="rId11"/>
    <p:sldId id="269" r:id="rId12"/>
    <p:sldId id="270" r:id="rId13"/>
    <p:sldId id="271" r:id="rId14"/>
    <p:sldId id="272" r:id="rId15"/>
    <p:sldId id="283" r:id="rId16"/>
    <p:sldId id="285" r:id="rId17"/>
    <p:sldId id="278" r:id="rId18"/>
    <p:sldId id="275" r:id="rId19"/>
    <p:sldId id="287" r:id="rId20"/>
    <p:sldId id="276" r:id="rId21"/>
    <p:sldId id="277" r:id="rId22"/>
    <p:sldId id="281" r:id="rId23"/>
    <p:sldId id="296"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79"/>
  </p:normalViewPr>
  <p:slideViewPr>
    <p:cSldViewPr snapToObjects="1">
      <p:cViewPr varScale="1">
        <p:scale>
          <a:sx n="96" d="100"/>
          <a:sy n="96" d="100"/>
        </p:scale>
        <p:origin x="1528" y="168"/>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3.0866359269839404E-2"/>
          <c:w val="0.64987982404977129"/>
          <c:h val="0.9382672814603209"/>
        </c:manualLayout>
      </c:layout>
      <c:pie3DChart>
        <c:varyColors val="1"/>
        <c:ser>
          <c:idx val="0"/>
          <c:order val="0"/>
          <c:tx>
            <c:strRef>
              <c:f>Sheet1!$B$1</c:f>
              <c:strCache>
                <c:ptCount val="1"/>
                <c:pt idx="0">
                  <c:v>Column1</c:v>
                </c:pt>
              </c:strCache>
            </c:strRef>
          </c:tx>
          <c:spPr>
            <a:gradFill rotWithShape="0">
              <a:gsLst>
                <a:gs pos="0">
                  <a:srgbClr val="9BC1FF"/>
                </a:gs>
                <a:gs pos="100000">
                  <a:srgbClr val="3F80CD"/>
                </a:gs>
              </a:gsLst>
              <a:lin ang="5400000"/>
            </a:gradFill>
            <a:ln w="23955">
              <a:noFill/>
            </a:ln>
            <a:effectLst>
              <a:outerShdw dist="35921" dir="2700000" algn="br">
                <a:srgbClr val="000000"/>
              </a:outerShdw>
            </a:effectLst>
          </c:spPr>
          <c:explosion val="5"/>
          <c:dPt>
            <c:idx val="0"/>
            <c:bubble3D val="0"/>
            <c:extLst>
              <c:ext xmlns:c16="http://schemas.microsoft.com/office/drawing/2014/chart" uri="{C3380CC4-5D6E-409C-BE32-E72D297353CC}">
                <c16:uniqueId val="{00000000-6F11-4154-80FF-4D9A14E512FC}"/>
              </c:ext>
            </c:extLst>
          </c:dPt>
          <c:dPt>
            <c:idx val="1"/>
            <c:bubble3D val="0"/>
            <c:spPr>
              <a:gradFill rotWithShape="0">
                <a:gsLst>
                  <a:gs pos="0">
                    <a:srgbClr val="FF9A99"/>
                  </a:gs>
                  <a:gs pos="100000">
                    <a:srgbClr val="D1403C"/>
                  </a:gs>
                </a:gsLst>
                <a:lin ang="5400000"/>
              </a:gradFill>
              <a:ln w="23955">
                <a:noFill/>
              </a:ln>
              <a:effectLst>
                <a:outerShdw dist="35921" dir="2700000" algn="br">
                  <a:srgbClr val="000000"/>
                </a:outerShdw>
              </a:effectLst>
            </c:spPr>
            <c:extLst>
              <c:ext xmlns:c16="http://schemas.microsoft.com/office/drawing/2014/chart" uri="{C3380CC4-5D6E-409C-BE32-E72D297353CC}">
                <c16:uniqueId val="{00000002-6F11-4154-80FF-4D9A14E512FC}"/>
              </c:ext>
            </c:extLst>
          </c:dPt>
          <c:dPt>
            <c:idx val="2"/>
            <c:bubble3D val="0"/>
            <c:spPr>
              <a:gradFill rotWithShape="0">
                <a:gsLst>
                  <a:gs pos="0">
                    <a:srgbClr val="DCFFA0"/>
                  </a:gs>
                  <a:gs pos="100000">
                    <a:srgbClr val="A0CA4A"/>
                  </a:gs>
                </a:gsLst>
                <a:lin ang="5400000"/>
              </a:gradFill>
              <a:ln w="23955">
                <a:noFill/>
              </a:ln>
              <a:effectLst>
                <a:outerShdw dist="35921" dir="2700000" algn="br">
                  <a:srgbClr val="000000"/>
                </a:outerShdw>
              </a:effectLst>
            </c:spPr>
            <c:extLst>
              <c:ext xmlns:c16="http://schemas.microsoft.com/office/drawing/2014/chart" uri="{C3380CC4-5D6E-409C-BE32-E72D297353CC}">
                <c16:uniqueId val="{00000004-6F11-4154-80FF-4D9A14E512FC}"/>
              </c:ext>
            </c:extLst>
          </c:dPt>
          <c:dPt>
            <c:idx val="3"/>
            <c:bubble3D val="0"/>
            <c:explosion val="29"/>
            <c:spPr>
              <a:gradFill rotWithShape="0">
                <a:gsLst>
                  <a:gs pos="0">
                    <a:srgbClr val="C8B0ED"/>
                  </a:gs>
                  <a:gs pos="100000">
                    <a:srgbClr val="7F5BAB"/>
                  </a:gs>
                </a:gsLst>
                <a:lin ang="5400000"/>
              </a:gradFill>
              <a:ln w="23955">
                <a:noFill/>
              </a:ln>
              <a:effectLst>
                <a:outerShdw dist="35921" dir="2700000" algn="br">
                  <a:srgbClr val="000000"/>
                </a:outerShdw>
              </a:effectLst>
            </c:spPr>
            <c:extLst>
              <c:ext xmlns:c16="http://schemas.microsoft.com/office/drawing/2014/chart" uri="{C3380CC4-5D6E-409C-BE32-E72D297353CC}">
                <c16:uniqueId val="{00000006-6F11-4154-80FF-4D9A14E512FC}"/>
              </c:ext>
            </c:extLst>
          </c:dPt>
          <c:dPt>
            <c:idx val="4"/>
            <c:bubble3D val="0"/>
            <c:spPr>
              <a:gradFill rotWithShape="0">
                <a:gsLst>
                  <a:gs pos="0">
                    <a:srgbClr val="95EEFF"/>
                  </a:gs>
                  <a:gs pos="100000">
                    <a:srgbClr val="39B7D8"/>
                  </a:gs>
                </a:gsLst>
                <a:lin ang="5400000"/>
              </a:gradFill>
              <a:ln w="23955">
                <a:noFill/>
              </a:ln>
              <a:effectLst>
                <a:outerShdw dist="35921" dir="2700000" algn="br">
                  <a:srgbClr val="000000"/>
                </a:outerShdw>
              </a:effectLst>
            </c:spPr>
            <c:extLst>
              <c:ext xmlns:c16="http://schemas.microsoft.com/office/drawing/2014/chart" uri="{C3380CC4-5D6E-409C-BE32-E72D297353CC}">
                <c16:uniqueId val="{00000008-6F11-4154-80FF-4D9A14E512FC}"/>
              </c:ext>
            </c:extLst>
          </c:dPt>
          <c:cat>
            <c:strRef>
              <c:f>Sheet1!$A$2:$A$6</c:f>
              <c:strCache>
                <c:ptCount val="5"/>
                <c:pt idx="0">
                  <c:v>Tipo de Credito</c:v>
                </c:pt>
                <c:pt idx="1">
                  <c:v>Credito Nuevo</c:v>
                </c:pt>
                <c:pt idx="2">
                  <c:v>Historial de Credito</c:v>
                </c:pt>
                <c:pt idx="3">
                  <c:v>Cantidad </c:v>
                </c:pt>
                <c:pt idx="4">
                  <c:v>Historial de Pago</c:v>
                </c:pt>
              </c:strCache>
            </c:strRef>
          </c:cat>
          <c:val>
            <c:numRef>
              <c:f>Sheet1!$B$2:$B$6</c:f>
              <c:numCache>
                <c:formatCode>0%</c:formatCode>
                <c:ptCount val="5"/>
                <c:pt idx="0">
                  <c:v>0.1</c:v>
                </c:pt>
                <c:pt idx="1">
                  <c:v>0.1</c:v>
                </c:pt>
                <c:pt idx="2">
                  <c:v>0.15</c:v>
                </c:pt>
                <c:pt idx="3">
                  <c:v>0.3</c:v>
                </c:pt>
                <c:pt idx="4">
                  <c:v>0.35</c:v>
                </c:pt>
              </c:numCache>
            </c:numRef>
          </c:val>
          <c:extLst>
            <c:ext xmlns:c16="http://schemas.microsoft.com/office/drawing/2014/chart" uri="{C3380CC4-5D6E-409C-BE32-E72D297353CC}">
              <c16:uniqueId val="{00000009-6F11-4154-80FF-4D9A14E512FC}"/>
            </c:ext>
          </c:extLst>
        </c:ser>
        <c:dLbls>
          <c:showLegendKey val="0"/>
          <c:showVal val="0"/>
          <c:showCatName val="0"/>
          <c:showSerName val="0"/>
          <c:showPercent val="0"/>
          <c:showBubbleSize val="0"/>
          <c:showLeaderLines val="1"/>
        </c:dLbls>
      </c:pie3DChart>
      <c:spPr>
        <a:noFill/>
        <a:ln w="23955">
          <a:noFill/>
        </a:ln>
      </c:spPr>
    </c:plotArea>
    <c:legend>
      <c:legendPos val="r"/>
      <c:layout>
        <c:manualLayout>
          <c:xMode val="edge"/>
          <c:yMode val="edge"/>
          <c:x val="0.67341951526008315"/>
          <c:y val="0.31407003392868577"/>
          <c:w val="0.30913355174324819"/>
          <c:h val="0.44019136562728817"/>
        </c:manualLayout>
      </c:layout>
      <c:overlay val="0"/>
      <c:spPr>
        <a:noFill/>
        <a:ln w="23955">
          <a:noFill/>
        </a:ln>
      </c:spPr>
    </c:legend>
    <c:plotVisOnly val="1"/>
    <c:dispBlanksAs val="zero"/>
    <c:showDLblsOverMax val="0"/>
  </c:chart>
  <c:spPr>
    <a:solidFill>
      <a:srgbClr val="FFFFFF"/>
    </a:solidFill>
    <a:ln w="2994">
      <a:solidFill>
        <a:srgbClr val="808080"/>
      </a:solidFill>
      <a:prstDash val="solid"/>
    </a:ln>
  </c:spPr>
  <c:txPr>
    <a:bodyPr/>
    <a:lstStyle/>
    <a:p>
      <a:pPr>
        <a:defRPr sz="1698"/>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pPr>
              <a:defRPr/>
            </a:pPr>
            <a:fld id="{A9E9860B-1089-4891-8DBA-97DBADD57E51}" type="datetime1">
              <a:rPr lang="en-US"/>
              <a:pPr>
                <a:defRPr/>
              </a:pPr>
              <a:t>3/11/20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pPr>
              <a:defRPr/>
            </a:pPr>
            <a:fld id="{2B7D2A61-9BC1-4EE8-A22A-5B54DB3F561F}" type="slidenum">
              <a:rPr lang="en-US"/>
              <a:pPr>
                <a:defRPr/>
              </a:pPr>
              <a:t>‹#›</a:t>
            </a:fld>
            <a:endParaRPr lang="en-US"/>
          </a:p>
        </p:txBody>
      </p:sp>
    </p:spTree>
    <p:extLst>
      <p:ext uri="{BB962C8B-B14F-4D97-AF65-F5344CB8AC3E}">
        <p14:creationId xmlns:p14="http://schemas.microsoft.com/office/powerpoint/2010/main" val="1120722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pPr>
              <a:defRPr/>
            </a:pPr>
            <a:fld id="{191A1F98-986D-4162-9113-61C7935F55FA}" type="datetime1">
              <a:rPr lang="en-US"/>
              <a:pPr>
                <a:defRPr/>
              </a:pPr>
              <a:t>3/11/20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pPr>
              <a:defRPr/>
            </a:pPr>
            <a:fld id="{61F5F550-54FD-4CCA-91A7-AEEF5EA8CC17}" type="slidenum">
              <a:rPr lang="en-US"/>
              <a:pPr>
                <a:defRPr/>
              </a:pPr>
              <a:t>‹#›</a:t>
            </a:fld>
            <a:endParaRPr lang="en-US"/>
          </a:p>
        </p:txBody>
      </p:sp>
    </p:spTree>
    <p:extLst>
      <p:ext uri="{BB962C8B-B14F-4D97-AF65-F5344CB8AC3E}">
        <p14:creationId xmlns:p14="http://schemas.microsoft.com/office/powerpoint/2010/main" val="31834406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742950" indent="-285750"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83DC49FA-2076-4040-B069-34A03017D0C3}" type="slidenum">
              <a:rPr lang="en-US" altLang="en-US" smtClean="0"/>
              <a:pPr eaLnBrk="1" hangingPunct="1">
                <a:spcBef>
                  <a:spcPct val="0"/>
                </a:spcBef>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 Credit score helps lenders evaluate your credit report and estimate your credit risk.    Your credit score influences the credit that’s available to you and the terms i.e. interest rate and terms.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742950" indent="-285750"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FDB2521A-4B45-4B6D-B42C-A8761C463CD2}" type="slidenum">
              <a:rPr lang="en-US" altLang="en-US" smtClean="0"/>
              <a:pPr eaLnBrk="1" hangingPunct="1">
                <a:spcBef>
                  <a:spcPct val="0"/>
                </a:spcBef>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1- Means you will get an answer more quickly.  Today many credit decisions can be made within minutes.</a:t>
            </a:r>
          </a:p>
          <a:p>
            <a:pPr eaLnBrk="1" hangingPunct="1">
              <a:spcBef>
                <a:spcPct val="0"/>
              </a:spcBef>
            </a:pPr>
            <a:r>
              <a:rPr lang="en-US" altLang="en-US"/>
              <a:t>2. – Lenders can focus only on the facts related to credit risk, rather than their personal opinions or biases.  Facts like race, gender, religion and marital status are not considered by FICO.</a:t>
            </a:r>
          </a:p>
          <a:p>
            <a:pPr eaLnBrk="1" hangingPunct="1">
              <a:spcBef>
                <a:spcPct val="0"/>
              </a:spcBef>
            </a:pPr>
            <a:r>
              <a:rPr lang="en-US" altLang="en-US"/>
              <a:t>3 -  Poor performance in the past fades a way over time.  Good payment patterns helps these problems.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742950" indent="-285750"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2AE92743-1574-428B-BCA2-5DBE9B0B7257}" type="slidenum">
              <a:rPr lang="en-US" altLang="en-US" smtClean="0"/>
              <a:pPr eaLnBrk="1" hangingPunct="1">
                <a:spcBef>
                  <a:spcPct val="0"/>
                </a:spcBef>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Types of Credit – 10%</a:t>
            </a:r>
          </a:p>
          <a:p>
            <a:pPr eaLnBrk="1" hangingPunct="1">
              <a:spcBef>
                <a:spcPct val="0"/>
              </a:spcBef>
            </a:pPr>
            <a:r>
              <a:rPr lang="en-US" altLang="en-US"/>
              <a:t>New Credit – 10%</a:t>
            </a:r>
          </a:p>
          <a:p>
            <a:pPr eaLnBrk="1" hangingPunct="1">
              <a:spcBef>
                <a:spcPct val="0"/>
              </a:spcBef>
            </a:pPr>
            <a:r>
              <a:rPr lang="en-US" altLang="en-US"/>
              <a:t>Length of Credit History – 15%</a:t>
            </a:r>
          </a:p>
          <a:p>
            <a:pPr eaLnBrk="1" hangingPunct="1">
              <a:spcBef>
                <a:spcPct val="0"/>
              </a:spcBef>
            </a:pPr>
            <a:r>
              <a:rPr lang="en-US" altLang="en-US"/>
              <a:t>Amount Owed – 30%</a:t>
            </a:r>
          </a:p>
          <a:p>
            <a:pPr eaLnBrk="1" hangingPunct="1">
              <a:spcBef>
                <a:spcPct val="0"/>
              </a:spcBef>
            </a:pPr>
            <a:r>
              <a:rPr lang="en-US" altLang="en-US"/>
              <a:t>Payment History – 35%</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742950" indent="-285750"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6B9EDF1-65B8-4CFC-9379-45271FA75F79}" type="slidenum">
              <a:rPr lang="en-US" altLang="en-US" smtClean="0"/>
              <a:pPr eaLnBrk="1" hangingPunct="1">
                <a:spcBef>
                  <a:spcPct val="0"/>
                </a:spcBef>
              </a:pPr>
              <a:t>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Pay –  Delinquent payments and collections can have a negative effect on your FICO score</a:t>
            </a:r>
          </a:p>
          <a:p>
            <a:pPr eaLnBrk="1" hangingPunct="1">
              <a:spcBef>
                <a:spcPct val="0"/>
              </a:spcBef>
            </a:pPr>
            <a:r>
              <a:rPr lang="en-US" altLang="en-US"/>
              <a:t>Get current - The longer you pay your bills on time, the better your FICO score</a:t>
            </a:r>
          </a:p>
          <a:p>
            <a:pPr eaLnBrk="1" hangingPunct="1">
              <a:spcBef>
                <a:spcPct val="0"/>
              </a:spcBef>
            </a:pPr>
            <a:r>
              <a:rPr lang="en-US" altLang="en-US"/>
              <a:t>Be aware – Still will consider this information</a:t>
            </a:r>
          </a:p>
          <a:p>
            <a:pPr eaLnBrk="1" hangingPunct="1">
              <a:spcBef>
                <a:spcPct val="0"/>
              </a:spcBef>
            </a:pPr>
            <a:r>
              <a:rPr lang="en-US" altLang="en-US"/>
              <a:t>Contact – Seek assistance from a legitimate credit counseling agency</a:t>
            </a:r>
          </a:p>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742950" indent="-285750"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4CC58D0B-03D4-41EA-B3F0-FCF8E1BD5FE0}" type="slidenum">
              <a:rPr lang="en-US" altLang="en-US" smtClean="0"/>
              <a:pPr eaLnBrk="1" hangingPunct="1">
                <a:spcBef>
                  <a:spcPct val="0"/>
                </a:spcBef>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Keep balances – High outstanding debt can lower your FICO score</a:t>
            </a:r>
          </a:p>
          <a:p>
            <a:pPr eaLnBrk="1" hangingPunct="1">
              <a:spcBef>
                <a:spcPct val="0"/>
              </a:spcBef>
            </a:pPr>
            <a:r>
              <a:rPr lang="en-US" altLang="en-US"/>
              <a:t>Pay off debt – The most effective way to improve your FICO score</a:t>
            </a:r>
          </a:p>
          <a:p>
            <a:pPr eaLnBrk="1" hangingPunct="1">
              <a:spcBef>
                <a:spcPct val="0"/>
              </a:spcBef>
            </a:pPr>
            <a:r>
              <a:rPr lang="en-US" altLang="en-US"/>
              <a:t>Don’t close – owning the same amount but having fewer open accounts may lower your FICO score</a:t>
            </a:r>
          </a:p>
          <a:p>
            <a:pPr eaLnBrk="1" hangingPunct="1">
              <a:spcBef>
                <a:spcPct val="0"/>
              </a:spcBef>
            </a:pPr>
            <a:r>
              <a:rPr lang="en-US" altLang="en-US"/>
              <a:t>Don’t open – Could backfire and actually lower your score</a:t>
            </a:r>
          </a:p>
          <a:p>
            <a:pPr eaLnBrk="1" hangingPunct="1">
              <a:spcBef>
                <a:spcPct val="0"/>
              </a:spcBef>
            </a:pPr>
            <a:r>
              <a:rPr lang="en-US" altLang="en-US"/>
              <a:t>Avoid credit – No one can force credit reporting agencies or lenders to remove accurate information from a credit report.</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742950" indent="-285750"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12ED4AC7-6CC6-43EB-AC9C-6542C5E2BF08}" type="slidenum">
              <a:rPr lang="en-US" altLang="en-US" smtClean="0"/>
              <a:pPr eaLnBrk="1" hangingPunct="1">
                <a:spcBef>
                  <a:spcPct val="0"/>
                </a:spcBef>
              </a:pPr>
              <a:t>11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Do your – Shop for all rates within 30 days</a:t>
            </a:r>
          </a:p>
          <a:p>
            <a:pPr eaLnBrk="1" hangingPunct="1">
              <a:spcBef>
                <a:spcPct val="0"/>
              </a:spcBef>
            </a:pPr>
            <a:r>
              <a:rPr lang="en-US" altLang="en-US"/>
              <a:t>Be careful -  Opening new accounts can lower your FICO score in the short term.</a:t>
            </a:r>
          </a:p>
          <a:p>
            <a:pPr eaLnBrk="1" hangingPunct="1">
              <a:spcBef>
                <a:spcPct val="0"/>
              </a:spcBef>
            </a:pPr>
            <a:r>
              <a:rPr lang="en-US" altLang="en-US"/>
              <a:t>Re-establish – Opening new accounts responsibly and paying them off on time will raise your FICO score in the long term</a:t>
            </a:r>
          </a:p>
          <a:p>
            <a:pPr eaLnBrk="1" hangingPunct="1">
              <a:spcBef>
                <a:spcPct val="0"/>
              </a:spcBef>
            </a:pPr>
            <a:r>
              <a:rPr lang="en-US" altLang="en-US"/>
              <a:t>Its okay – This won’t affect your credit score as long as you order your credit report directly from the credit reporting agency</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742950" indent="-285750"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36656DA0-777D-4200-BD78-41B748F91B13}" type="slidenum">
              <a:rPr lang="en-US" altLang="en-US" smtClean="0"/>
              <a:pPr eaLnBrk="1" hangingPunct="1">
                <a:spcBef>
                  <a:spcPct val="0"/>
                </a:spcBef>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Apply for – Don’t open accounts just to have a better credit mix</a:t>
            </a:r>
          </a:p>
          <a:p>
            <a:pPr eaLnBrk="1" hangingPunct="1">
              <a:spcBef>
                <a:spcPct val="0"/>
              </a:spcBef>
            </a:pPr>
            <a:r>
              <a:rPr lang="en-US" altLang="en-US"/>
              <a:t>Have credit cards – Having credit cards and installment loans will raise your FICO score</a:t>
            </a:r>
          </a:p>
          <a:p>
            <a:pPr eaLnBrk="1" hangingPunct="1">
              <a:spcBef>
                <a:spcPct val="0"/>
              </a:spcBef>
            </a:pPr>
            <a:r>
              <a:rPr lang="en-US" altLang="en-US"/>
              <a:t>Closing – A closed account will still show up on your credit report ,and its history will be considered by your FICO score.</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742950" indent="-285750"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B25752C9-4F46-4DDB-93D4-1E0DF2AAE13B}" type="slidenum">
              <a:rPr lang="en-US" altLang="en-US" smtClean="0"/>
              <a:pPr eaLnBrk="1" hangingPunct="1">
                <a:spcBef>
                  <a:spcPct val="0"/>
                </a:spcBef>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pPr>
              <a:defRPr/>
            </a:pPr>
            <a:fld id="{487BFD34-AA9F-4970-A217-72FA801C4B0B}" type="slidenum">
              <a:rPr lang="en-US"/>
              <a:pPr>
                <a:defRPr/>
              </a:pPr>
              <a:t>‹#›</a:t>
            </a:fld>
            <a:endParaRPr lang="en-US"/>
          </a:p>
        </p:txBody>
      </p:sp>
      <p:sp>
        <p:nvSpPr>
          <p:cNvPr id="6" name="Date Placeholder 3"/>
          <p:cNvSpPr>
            <a:spLocks noGrp="1"/>
          </p:cNvSpPr>
          <p:nvPr>
            <p:ph type="dt" sz="half" idx="11"/>
          </p:nvPr>
        </p:nvSpPr>
        <p:spPr/>
        <p:txBody>
          <a:bodyPr/>
          <a:lstStyle>
            <a:lvl1pPr>
              <a:defRPr/>
            </a:lvl1pPr>
          </a:lstStyle>
          <a:p>
            <a:pPr>
              <a:defRPr/>
            </a:pPr>
            <a:fld id="{FE890DFB-705E-48D0-96D0-898EC9DAE6E0}" type="datetime1">
              <a:rPr lang="en-US"/>
              <a:pPr>
                <a:defRPr/>
              </a:pPr>
              <a:t>3/11/20</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183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44DA1215-26F5-488A-B28C-A00B67DCA0E0}" type="datetime1">
              <a:rPr lang="en-US"/>
              <a:pPr>
                <a:defRPr/>
              </a:pPr>
              <a:t>3/11/20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2432ACF4-EE82-490B-B044-3467A9163E47}" type="slidenum">
              <a:rPr lang="en-US"/>
              <a:pPr>
                <a:defRPr/>
              </a:pPr>
              <a:t>‹#›</a:t>
            </a:fld>
            <a:endParaRPr lang="en-US"/>
          </a:p>
        </p:txBody>
      </p:sp>
    </p:spTree>
    <p:extLst>
      <p:ext uri="{BB962C8B-B14F-4D97-AF65-F5344CB8AC3E}">
        <p14:creationId xmlns:p14="http://schemas.microsoft.com/office/powerpoint/2010/main" val="207694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1C5DCBD5-D231-4596-A38B-B6A7B4B27CCD}" type="datetime1">
              <a:rPr lang="en-US"/>
              <a:pPr>
                <a:defRPr/>
              </a:pPr>
              <a:t>3/11/20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238D445-FA6B-40AE-BA39-647B03E5629E}" type="slidenum">
              <a:rPr lang="en-US"/>
              <a:pPr>
                <a:defRPr/>
              </a:pPr>
              <a:t>‹#›</a:t>
            </a:fld>
            <a:endParaRPr lang="en-US"/>
          </a:p>
        </p:txBody>
      </p:sp>
    </p:spTree>
    <p:extLst>
      <p:ext uri="{BB962C8B-B14F-4D97-AF65-F5344CB8AC3E}">
        <p14:creationId xmlns:p14="http://schemas.microsoft.com/office/powerpoint/2010/main" val="626413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pPr>
              <a:defRPr/>
            </a:pPr>
            <a:fld id="{C588D9D7-0314-4688-B2E3-67F7CB053FC4}" type="datetime1">
              <a:rPr lang="en-US"/>
              <a:pPr>
                <a:defRPr/>
              </a:pPr>
              <a:t>3/11/20</a:t>
            </a:fld>
            <a:endParaRPr lang="en-US"/>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F3867D1-3EAF-4F69-A892-C382A7EC61A3}" type="slidenum">
              <a:rPr lang="en-US"/>
              <a:pPr>
                <a:defRPr/>
              </a:pPr>
              <a:t>‹#›</a:t>
            </a:fld>
            <a:endParaRPr lang="en-US"/>
          </a:p>
        </p:txBody>
      </p:sp>
    </p:spTree>
    <p:extLst>
      <p:ext uri="{BB962C8B-B14F-4D97-AF65-F5344CB8AC3E}">
        <p14:creationId xmlns:p14="http://schemas.microsoft.com/office/powerpoint/2010/main" val="633957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9527B901-B8B3-4E32-8792-15E49C61BC18}" type="datetime1">
              <a:rPr lang="en-US"/>
              <a:pPr>
                <a:defRPr/>
              </a:pPr>
              <a:t>3/11/20</a:t>
            </a:fld>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615E0FB-BC53-487F-AC38-34F387022FB3}" type="slidenum">
              <a:rPr lang="en-US"/>
              <a:pPr>
                <a:defRPr/>
              </a:pPr>
              <a:t>‹#›</a:t>
            </a:fld>
            <a:endParaRPr lang="en-US"/>
          </a:p>
        </p:txBody>
      </p:sp>
    </p:spTree>
    <p:extLst>
      <p:ext uri="{BB962C8B-B14F-4D97-AF65-F5344CB8AC3E}">
        <p14:creationId xmlns:p14="http://schemas.microsoft.com/office/powerpoint/2010/main" val="4258920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8"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117DAB5D-69BC-44BC-AE7E-A3A7CE281B67}" type="datetime1">
              <a:rPr lang="en-US"/>
              <a:pPr>
                <a:defRPr/>
              </a:pPr>
              <a:t>3/11/20</a:t>
            </a:fld>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0A15E5A-ECEE-4424-9625-6BA382AC3602}" type="slidenum">
              <a:rPr lang="en-US"/>
              <a:pPr>
                <a:defRPr/>
              </a:pPr>
              <a:t>‹#›</a:t>
            </a:fld>
            <a:endParaRPr lang="en-US"/>
          </a:p>
        </p:txBody>
      </p:sp>
    </p:spTree>
    <p:extLst>
      <p:ext uri="{BB962C8B-B14F-4D97-AF65-F5344CB8AC3E}">
        <p14:creationId xmlns:p14="http://schemas.microsoft.com/office/powerpoint/2010/main" val="3810207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149FC0E2-3CE1-4EF1-B6A2-3042657BBF3B}" type="datetime1">
              <a:rPr lang="en-US"/>
              <a:pPr>
                <a:defRPr/>
              </a:pPr>
              <a:t>3/11/20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BEFC58-B2F1-4386-B40B-793F8CCAECA0}" type="slidenum">
              <a:rPr lang="en-US"/>
              <a:pPr>
                <a:defRPr/>
              </a:pPr>
              <a:t>‹#›</a:t>
            </a:fld>
            <a:endParaRPr lang="en-US"/>
          </a:p>
        </p:txBody>
      </p:sp>
    </p:spTree>
    <p:extLst>
      <p:ext uri="{BB962C8B-B14F-4D97-AF65-F5344CB8AC3E}">
        <p14:creationId xmlns:p14="http://schemas.microsoft.com/office/powerpoint/2010/main" val="2022205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DA9F4538-E69B-42C4-89F1-5CFCC171CE89}" type="datetime1">
              <a:rPr lang="en-US"/>
              <a:pPr>
                <a:defRPr/>
              </a:pPr>
              <a:t>3/11/20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A4E4A5-9522-4BF9-9606-6B4A9E1A8D2F}" type="slidenum">
              <a:rPr lang="en-US"/>
              <a:pPr>
                <a:defRPr/>
              </a:pPr>
              <a:t>‹#›</a:t>
            </a:fld>
            <a:endParaRPr lang="en-US"/>
          </a:p>
        </p:txBody>
      </p:sp>
    </p:spTree>
    <p:extLst>
      <p:ext uri="{BB962C8B-B14F-4D97-AF65-F5344CB8AC3E}">
        <p14:creationId xmlns:p14="http://schemas.microsoft.com/office/powerpoint/2010/main" val="62877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484CBAB4-2ECD-4E0B-A7B0-D0393A2CBB9D}" type="datetime1">
              <a:rPr lang="en-US"/>
              <a:pPr>
                <a:defRPr/>
              </a:pPr>
              <a:t>3/11/20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8F180E-B5B3-4E90-B9B2-89C23A99C8E5}" type="slidenum">
              <a:rPr lang="en-US"/>
              <a:pPr>
                <a:defRPr/>
              </a:pPr>
              <a:t>‹#›</a:t>
            </a:fld>
            <a:endParaRPr lang="en-US"/>
          </a:p>
        </p:txBody>
      </p:sp>
    </p:spTree>
    <p:extLst>
      <p:ext uri="{BB962C8B-B14F-4D97-AF65-F5344CB8AC3E}">
        <p14:creationId xmlns:p14="http://schemas.microsoft.com/office/powerpoint/2010/main" val="245751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2F507-1DAE-4EB1-954D-963669D079E5}" type="datetime1">
              <a:rPr lang="en-US"/>
              <a:pPr>
                <a:defRPr/>
              </a:pPr>
              <a:t>3/11/20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9A94A2-9939-47E9-BC43-D20D6D83D0AC}" type="slidenum">
              <a:rPr lang="en-US"/>
              <a:pPr>
                <a:defRPr/>
              </a:pPr>
              <a:t>‹#›</a:t>
            </a:fld>
            <a:endParaRPr lang="en-US"/>
          </a:p>
        </p:txBody>
      </p:sp>
    </p:spTree>
    <p:extLst>
      <p:ext uri="{BB962C8B-B14F-4D97-AF65-F5344CB8AC3E}">
        <p14:creationId xmlns:p14="http://schemas.microsoft.com/office/powerpoint/2010/main" val="27364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0"/>
          </p:nvPr>
        </p:nvSpPr>
        <p:spPr/>
        <p:txBody>
          <a:bodyPr/>
          <a:lstStyle>
            <a:lvl1pPr>
              <a:defRPr/>
            </a:lvl1pPr>
          </a:lstStyle>
          <a:p>
            <a:pPr>
              <a:defRPr/>
            </a:pPr>
            <a:fld id="{747B8DCD-0E33-4942-8E76-AEDE3F37F0A6}" type="datetime1">
              <a:rPr lang="en-US"/>
              <a:pPr>
                <a:defRPr/>
              </a:pPr>
              <a:t>3/11/20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2D3A094-520F-4EB3-B5EB-544702D2FEE2}" type="slidenum">
              <a:rPr lang="en-US"/>
              <a:pPr>
                <a:defRPr/>
              </a:pPr>
              <a:t>‹#›</a:t>
            </a:fld>
            <a:endParaRPr lang="en-US"/>
          </a:p>
        </p:txBody>
      </p:sp>
    </p:spTree>
    <p:extLst>
      <p:ext uri="{BB962C8B-B14F-4D97-AF65-F5344CB8AC3E}">
        <p14:creationId xmlns:p14="http://schemas.microsoft.com/office/powerpoint/2010/main" val="98134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p:cNvSpPr>
            <a:spLocks noGrp="1"/>
          </p:cNvSpPr>
          <p:nvPr>
            <p:ph type="dt" sz="half" idx="10"/>
          </p:nvPr>
        </p:nvSpPr>
        <p:spPr/>
        <p:txBody>
          <a:bodyPr/>
          <a:lstStyle>
            <a:lvl1pPr>
              <a:defRPr/>
            </a:lvl1pPr>
          </a:lstStyle>
          <a:p>
            <a:pPr>
              <a:defRPr/>
            </a:pPr>
            <a:fld id="{06ABD526-838A-4104-B3EA-8A9E7872DE98}" type="datetime1">
              <a:rPr lang="en-US"/>
              <a:pPr>
                <a:defRPr/>
              </a:pPr>
              <a:t>3/11/20</a:t>
            </a:fld>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pPr>
              <a:defRPr/>
            </a:pPr>
            <a:fld id="{1D145D94-9426-475F-B8A7-2FBDA311ACD7}" type="slidenum">
              <a:rPr lang="en-US"/>
              <a:pPr>
                <a:defRPr/>
              </a:pPr>
              <a:t>‹#›</a:t>
            </a:fld>
            <a:endParaRPr lang="en-US"/>
          </a:p>
        </p:txBody>
      </p:sp>
    </p:spTree>
    <p:extLst>
      <p:ext uri="{BB962C8B-B14F-4D97-AF65-F5344CB8AC3E}">
        <p14:creationId xmlns:p14="http://schemas.microsoft.com/office/powerpoint/2010/main" val="334731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4"/>
          </p:nvPr>
        </p:nvSpPr>
        <p:spPr/>
        <p:txBody>
          <a:bodyPr/>
          <a:lstStyle>
            <a:lvl1pPr>
              <a:defRPr/>
            </a:lvl1pPr>
          </a:lstStyle>
          <a:p>
            <a:pPr>
              <a:defRPr/>
            </a:pPr>
            <a:fld id="{6BFE877C-EBD5-4BAB-9021-13CF9DDDE6EB}" type="datetime1">
              <a:rPr lang="en-US"/>
              <a:pPr>
                <a:defRPr/>
              </a:pPr>
              <a:t>3/11/20</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pPr>
              <a:defRPr/>
            </a:pPr>
            <a:fld id="{97788DAB-0E13-4115-B523-E8203FC7888E}" type="slidenum">
              <a:rPr lang="en-US"/>
              <a:pPr>
                <a:defRPr/>
              </a:pPr>
              <a:t>‹#›</a:t>
            </a:fld>
            <a:endParaRPr lang="en-US"/>
          </a:p>
        </p:txBody>
      </p:sp>
    </p:spTree>
    <p:extLst>
      <p:ext uri="{BB962C8B-B14F-4D97-AF65-F5344CB8AC3E}">
        <p14:creationId xmlns:p14="http://schemas.microsoft.com/office/powerpoint/2010/main" val="406128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4"/>
          <p:cNvSpPr>
            <a:spLocks noGrp="1"/>
          </p:cNvSpPr>
          <p:nvPr>
            <p:ph type="dt" sz="half" idx="15"/>
          </p:nvPr>
        </p:nvSpPr>
        <p:spPr/>
        <p:txBody>
          <a:bodyPr/>
          <a:lstStyle>
            <a:lvl1pPr>
              <a:defRPr/>
            </a:lvl1pPr>
          </a:lstStyle>
          <a:p>
            <a:pPr>
              <a:defRPr/>
            </a:pPr>
            <a:fld id="{84A1DBC4-A122-40E5-9026-9F8755CC6816}" type="datetime1">
              <a:rPr lang="en-US"/>
              <a:pPr>
                <a:defRPr/>
              </a:pPr>
              <a:t>3/11/20</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397BCF60-B749-48E0-B9F8-793A12AAC58D}" type="slidenum">
              <a:rPr lang="en-US"/>
              <a:pPr>
                <a:defRPr/>
              </a:pPr>
              <a:t>‹#›</a:t>
            </a:fld>
            <a:endParaRPr lang="en-US"/>
          </a:p>
        </p:txBody>
      </p:sp>
    </p:spTree>
    <p:extLst>
      <p:ext uri="{BB962C8B-B14F-4D97-AF65-F5344CB8AC3E}">
        <p14:creationId xmlns:p14="http://schemas.microsoft.com/office/powerpoint/2010/main" val="2304414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p:cNvSpPr>
            <a:spLocks noGrp="1"/>
          </p:cNvSpPr>
          <p:nvPr>
            <p:ph type="dt" sz="half" idx="16"/>
          </p:nvPr>
        </p:nvSpPr>
        <p:spPr/>
        <p:txBody>
          <a:bodyPr/>
          <a:lstStyle>
            <a:lvl1pPr>
              <a:defRPr/>
            </a:lvl1pPr>
          </a:lstStyle>
          <a:p>
            <a:pPr>
              <a:defRPr/>
            </a:pPr>
            <a:fld id="{794DA147-7224-4448-91A2-591C5E33A159}" type="datetime1">
              <a:rPr lang="en-US"/>
              <a:pPr>
                <a:defRPr/>
              </a:pPr>
              <a:t>3/11/20</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9693631C-063B-4AC1-90F7-85912B4F030C}" type="slidenum">
              <a:rPr lang="en-US"/>
              <a:pPr>
                <a:defRPr/>
              </a:pPr>
              <a:t>‹#›</a:t>
            </a:fld>
            <a:endParaRPr lang="en-US"/>
          </a:p>
        </p:txBody>
      </p:sp>
    </p:spTree>
    <p:extLst>
      <p:ext uri="{BB962C8B-B14F-4D97-AF65-F5344CB8AC3E}">
        <p14:creationId xmlns:p14="http://schemas.microsoft.com/office/powerpoint/2010/main" val="388334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3D058F33-F0B8-4BE7-B5D4-506FE4C02F2A}" type="datetime1">
              <a:rPr lang="en-US"/>
              <a:pPr>
                <a:defRPr/>
              </a:pPr>
              <a:t>3/11/20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019D632-2A61-4632-9C77-CE98C20E4DD5}" type="slidenum">
              <a:rPr lang="en-US"/>
              <a:pPr>
                <a:defRPr/>
              </a:pPr>
              <a:t>‹#›</a:t>
            </a:fld>
            <a:endParaRPr lang="en-US"/>
          </a:p>
        </p:txBody>
      </p:sp>
    </p:spTree>
    <p:extLst>
      <p:ext uri="{BB962C8B-B14F-4D97-AF65-F5344CB8AC3E}">
        <p14:creationId xmlns:p14="http://schemas.microsoft.com/office/powerpoint/2010/main" val="398865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2"/>
                </a:solidFill>
              </a:defRPr>
            </a:lvl1pPr>
          </a:lstStyle>
          <a:p>
            <a:pPr>
              <a:defRPr/>
            </a:pPr>
            <a:fld id="{5B93F3E4-D147-49B5-8269-862902091F92}" type="datetime1">
              <a:rPr lang="en-US"/>
              <a:pPr>
                <a:defRPr/>
              </a:pPr>
              <a:t>3/11/20</a:t>
            </a:fld>
            <a:endParaRPr lang="en-US"/>
          </a:p>
        </p:txBody>
      </p:sp>
      <p:sp>
        <p:nvSpPr>
          <p:cNvPr id="5" name="Footer Placeholder 4"/>
          <p:cNvSpPr>
            <a:spLocks noGrp="1"/>
          </p:cNvSpPr>
          <p:nvPr>
            <p:ph type="ftr" sz="quarter" idx="3"/>
          </p:nvPr>
        </p:nvSpPr>
        <p:spPr>
          <a:xfrm>
            <a:off x="3305175" y="6288088"/>
            <a:ext cx="52387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defRPr>
            </a:lvl1pPr>
          </a:lstStyle>
          <a:p>
            <a:pPr>
              <a:defRPr/>
            </a:pPr>
            <a:endParaRPr lang="en-US"/>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pPr>
              <a:defRPr/>
            </a:pPr>
            <a:fld id="{83F4BB5E-A130-4557-9E98-73858C6552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Lst>
  <p:txStyles>
    <p:titleStyle>
      <a:lvl1pPr algn="l" rtl="0" eaLnBrk="0" fontAlgn="base" hangingPunct="0">
        <a:spcBef>
          <a:spcPct val="0"/>
        </a:spcBef>
        <a:spcAft>
          <a:spcPct val="0"/>
        </a:spcAft>
        <a:defRPr sz="3800" kern="1200">
          <a:solidFill>
            <a:schemeClr val="bg1"/>
          </a:solidFill>
          <a:latin typeface="+mj-lt"/>
          <a:ea typeface="ＭＳ Ｐゴシック" pitchFamily="-65" charset="-128"/>
          <a:cs typeface="+mj-cs"/>
        </a:defRPr>
      </a:lvl1pPr>
      <a:lvl2pPr algn="l" rtl="0" eaLnBrk="0" fontAlgn="base" hangingPunct="0">
        <a:spcBef>
          <a:spcPct val="0"/>
        </a:spcBef>
        <a:spcAft>
          <a:spcPct val="0"/>
        </a:spcAft>
        <a:defRPr sz="3800">
          <a:solidFill>
            <a:schemeClr val="bg1"/>
          </a:solidFill>
          <a:latin typeface="Trebuchet MS" pitchFamily="-65" charset="0"/>
          <a:ea typeface="ＭＳ Ｐゴシック" pitchFamily="-65" charset="-128"/>
        </a:defRPr>
      </a:lvl2pPr>
      <a:lvl3pPr algn="l" rtl="0" eaLnBrk="0" fontAlgn="base" hangingPunct="0">
        <a:spcBef>
          <a:spcPct val="0"/>
        </a:spcBef>
        <a:spcAft>
          <a:spcPct val="0"/>
        </a:spcAft>
        <a:defRPr sz="3800">
          <a:solidFill>
            <a:schemeClr val="bg1"/>
          </a:solidFill>
          <a:latin typeface="Trebuchet MS" pitchFamily="-65" charset="0"/>
          <a:ea typeface="ＭＳ Ｐゴシック" pitchFamily="-65" charset="-128"/>
        </a:defRPr>
      </a:lvl3pPr>
      <a:lvl4pPr algn="l" rtl="0" eaLnBrk="0" fontAlgn="base" hangingPunct="0">
        <a:spcBef>
          <a:spcPct val="0"/>
        </a:spcBef>
        <a:spcAft>
          <a:spcPct val="0"/>
        </a:spcAft>
        <a:defRPr sz="3800">
          <a:solidFill>
            <a:schemeClr val="bg1"/>
          </a:solidFill>
          <a:latin typeface="Trebuchet MS" pitchFamily="-65" charset="0"/>
          <a:ea typeface="ＭＳ Ｐゴシック" pitchFamily="-65" charset="-128"/>
        </a:defRPr>
      </a:lvl4pPr>
      <a:lvl5pPr algn="l" rtl="0" eaLnBrk="0" fontAlgn="base" hangingPunct="0">
        <a:spcBef>
          <a:spcPct val="0"/>
        </a:spcBef>
        <a:spcAft>
          <a:spcPct val="0"/>
        </a:spcAft>
        <a:defRPr sz="3800">
          <a:solidFill>
            <a:schemeClr val="bg1"/>
          </a:solidFill>
          <a:latin typeface="Trebuchet MS" pitchFamily="-65" charset="0"/>
          <a:ea typeface="ＭＳ Ｐゴシック" pitchFamily="-65" charset="-128"/>
        </a:defRPr>
      </a:lvl5pPr>
      <a:lvl6pPr marL="457200" algn="l" rtl="0" fontAlgn="base">
        <a:spcBef>
          <a:spcPct val="0"/>
        </a:spcBef>
        <a:spcAft>
          <a:spcPct val="0"/>
        </a:spcAft>
        <a:defRPr sz="3800">
          <a:solidFill>
            <a:schemeClr val="bg1"/>
          </a:solidFill>
          <a:latin typeface="Trebuchet MS" pitchFamily="-65" charset="0"/>
          <a:ea typeface="ＭＳ Ｐゴシック" pitchFamily="-65" charset="-128"/>
        </a:defRPr>
      </a:lvl6pPr>
      <a:lvl7pPr marL="914400" algn="l" rtl="0" fontAlgn="base">
        <a:spcBef>
          <a:spcPct val="0"/>
        </a:spcBef>
        <a:spcAft>
          <a:spcPct val="0"/>
        </a:spcAft>
        <a:defRPr sz="3800">
          <a:solidFill>
            <a:schemeClr val="bg1"/>
          </a:solidFill>
          <a:latin typeface="Trebuchet MS" pitchFamily="-65" charset="0"/>
          <a:ea typeface="ＭＳ Ｐゴシック" pitchFamily="-65" charset="-128"/>
        </a:defRPr>
      </a:lvl7pPr>
      <a:lvl8pPr marL="1371600" algn="l" rtl="0" fontAlgn="base">
        <a:spcBef>
          <a:spcPct val="0"/>
        </a:spcBef>
        <a:spcAft>
          <a:spcPct val="0"/>
        </a:spcAft>
        <a:defRPr sz="3800">
          <a:solidFill>
            <a:schemeClr val="bg1"/>
          </a:solidFill>
          <a:latin typeface="Trebuchet MS" pitchFamily="-65" charset="0"/>
          <a:ea typeface="ＭＳ Ｐゴシック" pitchFamily="-65" charset="-128"/>
        </a:defRPr>
      </a:lvl8pPr>
      <a:lvl9pPr marL="1828800" algn="l" rtl="0" fontAlgn="base">
        <a:spcBef>
          <a:spcPct val="0"/>
        </a:spcBef>
        <a:spcAft>
          <a:spcPct val="0"/>
        </a:spcAft>
        <a:defRPr sz="3800">
          <a:solidFill>
            <a:schemeClr val="bg1"/>
          </a:solidFill>
          <a:latin typeface="Trebuchet MS" pitchFamily="-65" charset="0"/>
          <a:ea typeface="ＭＳ Ｐゴシック" pitchFamily="-65" charset="-128"/>
        </a:defRPr>
      </a:lvl9pPr>
    </p:titleStyle>
    <p:bodyStyle>
      <a:lvl1pPr marL="282575" indent="-282575" algn="l" rtl="0" eaLnBrk="0" fontAlgn="base" hangingPunct="0">
        <a:spcBef>
          <a:spcPts val="2000"/>
        </a:spcBef>
        <a:spcAft>
          <a:spcPct val="0"/>
        </a:spcAft>
        <a:buFont typeface="Wingdings 2" pitchFamily="-65" charset="2"/>
        <a:buChar char=""/>
        <a:defRPr sz="2200" kern="1200">
          <a:solidFill>
            <a:schemeClr val="bg1"/>
          </a:solidFill>
          <a:latin typeface="+mn-lt"/>
          <a:ea typeface="ＭＳ Ｐゴシック" pitchFamily="-65" charset="-128"/>
          <a:cs typeface="+mn-cs"/>
        </a:defRPr>
      </a:lvl1pPr>
      <a:lvl2pPr marL="577850" indent="-295275" algn="l" rtl="0" eaLnBrk="0" fontAlgn="base" hangingPunct="0">
        <a:spcBef>
          <a:spcPts val="600"/>
        </a:spcBef>
        <a:spcAft>
          <a:spcPct val="0"/>
        </a:spcAft>
        <a:buFont typeface="Wingdings 2" pitchFamily="-65" charset="2"/>
        <a:buChar char=""/>
        <a:defRPr sz="2000" kern="1200">
          <a:solidFill>
            <a:schemeClr val="bg1"/>
          </a:solidFill>
          <a:latin typeface="+mn-lt"/>
          <a:ea typeface="ＭＳ Ｐゴシック" pitchFamily="-65" charset="-128"/>
          <a:cs typeface="+mn-cs"/>
        </a:defRPr>
      </a:lvl2pPr>
      <a:lvl3pPr marL="860425" indent="-282575" algn="l" rtl="0" eaLnBrk="0" fontAlgn="base" hangingPunct="0">
        <a:spcBef>
          <a:spcPts val="600"/>
        </a:spcBef>
        <a:spcAft>
          <a:spcPct val="0"/>
        </a:spcAft>
        <a:buFont typeface="Wingdings 2" pitchFamily="-65" charset="2"/>
        <a:buChar char=""/>
        <a:defRPr kern="1200">
          <a:solidFill>
            <a:schemeClr val="bg1"/>
          </a:solidFill>
          <a:latin typeface="+mn-lt"/>
          <a:ea typeface="ＭＳ Ｐゴシック" pitchFamily="-65" charset="-128"/>
          <a:cs typeface="+mn-cs"/>
        </a:defRPr>
      </a:lvl3pPr>
      <a:lvl4pPr marL="1143000" indent="-282575" algn="l" rtl="0" eaLnBrk="0" fontAlgn="base" hangingPunct="0">
        <a:spcBef>
          <a:spcPts val="600"/>
        </a:spcBef>
        <a:spcAft>
          <a:spcPct val="0"/>
        </a:spcAft>
        <a:buFont typeface="Wingdings 2" pitchFamily="-65" charset="2"/>
        <a:buChar char=""/>
        <a:defRPr kern="1200">
          <a:solidFill>
            <a:schemeClr val="bg1"/>
          </a:solidFill>
          <a:latin typeface="+mn-lt"/>
          <a:ea typeface="ＭＳ Ｐゴシック" pitchFamily="-65" charset="-128"/>
          <a:cs typeface="+mn-cs"/>
        </a:defRPr>
      </a:lvl4pPr>
      <a:lvl5pPr marL="1425575" indent="-282575" algn="l" rtl="0" eaLnBrk="0" fontAlgn="base" hangingPunct="0">
        <a:spcBef>
          <a:spcPts val="600"/>
        </a:spcBef>
        <a:spcAft>
          <a:spcPct val="0"/>
        </a:spcAft>
        <a:buFont typeface="Wingdings 2" pitchFamily="-65" charset="2"/>
        <a:buChar char=""/>
        <a:defRPr kern="1200">
          <a:solidFill>
            <a:schemeClr val="bg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xperian.com" TargetMode="External"/><Relationship Id="rId2" Type="http://schemas.openxmlformats.org/officeDocument/2006/relationships/hyperlink" Target="http://www.equifax.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3188BB-B562-464A-B452-7A1CB844C0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0188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s-MX" altLang="en-US"/>
              <a:t>Historial de pagos</a:t>
            </a:r>
          </a:p>
        </p:txBody>
      </p:sp>
      <p:sp>
        <p:nvSpPr>
          <p:cNvPr id="27651" name="Content Placeholder 2"/>
          <p:cNvSpPr>
            <a:spLocks noGrp="1"/>
          </p:cNvSpPr>
          <p:nvPr>
            <p:ph idx="1"/>
          </p:nvPr>
        </p:nvSpPr>
        <p:spPr/>
        <p:txBody>
          <a:bodyPr/>
          <a:lstStyle/>
          <a:p>
            <a:pPr eaLnBrk="1" hangingPunct="1"/>
            <a:r>
              <a:rPr lang="es-MX" altLang="en-US" dirty="0"/>
              <a:t>Pague sus facturas a tiempo</a:t>
            </a:r>
          </a:p>
          <a:p>
            <a:pPr eaLnBrk="1" hangingPunct="1"/>
            <a:r>
              <a:rPr lang="es-MX" altLang="en-US" dirty="0"/>
              <a:t>Manténgase al corriente en sus facturas</a:t>
            </a:r>
          </a:p>
          <a:p>
            <a:pPr eaLnBrk="1" hangingPunct="1"/>
            <a:r>
              <a:rPr lang="es-MX" altLang="en-US" dirty="0"/>
              <a:t>Tenga en cuenta las cuentas en cobranzas </a:t>
            </a:r>
          </a:p>
          <a:p>
            <a:pPr eaLnBrk="1" hangingPunct="1"/>
            <a:r>
              <a:rPr lang="es-MX" altLang="en-US" dirty="0"/>
              <a:t>Contacte su prestamista si esta teniendo problemas pagando sus cuentas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s-MX" altLang="en-US"/>
              <a:t>Cuanto debe</a:t>
            </a:r>
          </a:p>
        </p:txBody>
      </p:sp>
      <p:sp>
        <p:nvSpPr>
          <p:cNvPr id="28675" name="Content Placeholder 2"/>
          <p:cNvSpPr>
            <a:spLocks noGrp="1"/>
          </p:cNvSpPr>
          <p:nvPr>
            <p:ph idx="1"/>
          </p:nvPr>
        </p:nvSpPr>
        <p:spPr/>
        <p:txBody>
          <a:bodyPr/>
          <a:lstStyle/>
          <a:p>
            <a:pPr eaLnBrk="1" hangingPunct="1"/>
            <a:r>
              <a:rPr lang="es-MX" altLang="en-US"/>
              <a:t>Mantenga balances bajos en sus tarjetas de crédito o otra deuda rotativa</a:t>
            </a:r>
          </a:p>
          <a:p>
            <a:pPr eaLnBrk="1" hangingPunct="1"/>
            <a:r>
              <a:rPr lang="es-MX" altLang="en-US"/>
              <a:t>Liquide su deuda en ves de moverla de cuenta a cuenta</a:t>
            </a:r>
          </a:p>
          <a:p>
            <a:pPr eaLnBrk="1" hangingPunct="1"/>
            <a:r>
              <a:rPr lang="es-MX" altLang="en-US"/>
              <a:t>No cierre tarjetas que no use</a:t>
            </a:r>
          </a:p>
          <a:p>
            <a:pPr eaLnBrk="1" hangingPunct="1"/>
            <a:r>
              <a:rPr lang="es-MX" altLang="en-US"/>
              <a:t>No abre muchas nuevas cuentas de crédito muy rápido</a:t>
            </a:r>
          </a:p>
          <a:p>
            <a:pPr eaLnBrk="1" hangingPunct="1"/>
            <a:r>
              <a:rPr lang="es-MX" altLang="en-US"/>
              <a:t>Evite agencias que reparan crédito que cobran por sus servicios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s-MX" altLang="en-US"/>
              <a:t>La longitud de el historial de crédito</a:t>
            </a:r>
          </a:p>
        </p:txBody>
      </p:sp>
      <p:sp>
        <p:nvSpPr>
          <p:cNvPr id="29699" name="Content Placeholder 2"/>
          <p:cNvSpPr>
            <a:spLocks noGrp="1"/>
          </p:cNvSpPr>
          <p:nvPr>
            <p:ph idx="1"/>
          </p:nvPr>
        </p:nvSpPr>
        <p:spPr/>
        <p:txBody>
          <a:bodyPr/>
          <a:lstStyle/>
          <a:p>
            <a:pPr eaLnBrk="1" hangingPunct="1"/>
            <a:r>
              <a:rPr lang="es-MX" altLang="en-US"/>
              <a:t>Cuentas nuevas bajan la edad promedio de sus cuentas. Eso causa que sus puntos de FICO bajen.</a:t>
            </a:r>
          </a:p>
          <a:p>
            <a:pPr eaLnBrk="1" hangingPunct="1"/>
            <a:r>
              <a:rPr lang="es-MX" altLang="en-US"/>
              <a:t>Un historial largo le ayuda a incrementar sus puntos FICO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s-MX" altLang="en-US"/>
              <a:t>Crédito nuevo</a:t>
            </a:r>
          </a:p>
        </p:txBody>
      </p:sp>
      <p:sp>
        <p:nvSpPr>
          <p:cNvPr id="30723" name="Content Placeholder 2"/>
          <p:cNvSpPr>
            <a:spLocks noGrp="1"/>
          </p:cNvSpPr>
          <p:nvPr>
            <p:ph idx="1"/>
          </p:nvPr>
        </p:nvSpPr>
        <p:spPr/>
        <p:txBody>
          <a:bodyPr/>
          <a:lstStyle/>
          <a:p>
            <a:pPr eaLnBrk="1" hangingPunct="1"/>
            <a:r>
              <a:rPr lang="es-MX" altLang="en-US"/>
              <a:t>Compare interés durante un tiempo corto</a:t>
            </a:r>
          </a:p>
          <a:p>
            <a:pPr eaLnBrk="1" hangingPunct="1"/>
            <a:r>
              <a:rPr lang="es-MX" altLang="en-US"/>
              <a:t>Cuidado de no abrir nuevas cuentas que no necesita</a:t>
            </a:r>
          </a:p>
          <a:p>
            <a:pPr eaLnBrk="1" hangingPunct="1"/>
            <a:r>
              <a:rPr lang="es-MX" altLang="en-US"/>
              <a:t>Reestablezca su historial de crédito si ha tenido problemas</a:t>
            </a:r>
          </a:p>
          <a:p>
            <a:pPr eaLnBrk="1" hangingPunct="1"/>
            <a:r>
              <a:rPr lang="es-MX" altLang="en-US"/>
              <a:t>Esta bien si Ud. revisa su reporte de crédito y puntos  FICO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s-MX" altLang="en-US"/>
              <a:t>Consejos del crédito</a:t>
            </a:r>
          </a:p>
        </p:txBody>
      </p:sp>
      <p:sp>
        <p:nvSpPr>
          <p:cNvPr id="31747" name="Content Placeholder 2"/>
          <p:cNvSpPr>
            <a:spLocks noGrp="1"/>
          </p:cNvSpPr>
          <p:nvPr>
            <p:ph idx="1"/>
          </p:nvPr>
        </p:nvSpPr>
        <p:spPr/>
        <p:txBody>
          <a:bodyPr/>
          <a:lstStyle/>
          <a:p>
            <a:pPr eaLnBrk="1" hangingPunct="1"/>
            <a:r>
              <a:rPr lang="es-MX" altLang="en-US"/>
              <a:t>Solicite crédito cuando lo necesite</a:t>
            </a:r>
          </a:p>
          <a:p>
            <a:pPr eaLnBrk="1" hangingPunct="1"/>
            <a:r>
              <a:rPr lang="es-MX" altLang="en-US"/>
              <a:t>Maneje sus tarjetas de crédito responsablemente</a:t>
            </a:r>
          </a:p>
          <a:p>
            <a:pPr eaLnBrk="1" hangingPunct="1"/>
            <a:r>
              <a:rPr lang="es-MX" altLang="en-US"/>
              <a:t>Cerrando una cuenta no le quita la responsabilidad de su deuda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s-MX" altLang="en-US"/>
              <a:t>El reporte de crédito</a:t>
            </a:r>
          </a:p>
        </p:txBody>
      </p:sp>
      <p:sp>
        <p:nvSpPr>
          <p:cNvPr id="3" name="Content Placeholder 2"/>
          <p:cNvSpPr>
            <a:spLocks noGrp="1"/>
          </p:cNvSpPr>
          <p:nvPr>
            <p:ph idx="1"/>
          </p:nvPr>
        </p:nvSpPr>
        <p:spPr/>
        <p:txBody>
          <a:bodyPr/>
          <a:lstStyle/>
          <a:p>
            <a:pPr eaLnBrk="1" hangingPunct="1">
              <a:defRPr/>
            </a:pPr>
            <a:r>
              <a:rPr lang="es-MX" dirty="0"/>
              <a:t>Comunica a los prestamistas:</a:t>
            </a:r>
          </a:p>
          <a:p>
            <a:pPr lvl="3" eaLnBrk="1" hangingPunct="1">
              <a:defRPr/>
            </a:pPr>
            <a:r>
              <a:rPr lang="es-MX" dirty="0"/>
              <a:t>Quien eres</a:t>
            </a:r>
          </a:p>
          <a:p>
            <a:pPr lvl="3" eaLnBrk="1" hangingPunct="1">
              <a:defRPr/>
            </a:pPr>
            <a:r>
              <a:rPr lang="es-MX" dirty="0"/>
              <a:t>Su monto de deuda</a:t>
            </a:r>
          </a:p>
          <a:p>
            <a:pPr lvl="3" eaLnBrk="1" hangingPunct="1">
              <a:defRPr/>
            </a:pPr>
            <a:r>
              <a:rPr lang="es-MX" dirty="0"/>
              <a:t>Como ha pagado sus cuentas</a:t>
            </a:r>
          </a:p>
          <a:p>
            <a:pPr lvl="3" eaLnBrk="1" hangingPunct="1">
              <a:defRPr/>
            </a:pPr>
            <a:r>
              <a:rPr lang="es-MX" dirty="0"/>
              <a:t>Si hay información negativa en registros públicos</a:t>
            </a:r>
          </a:p>
          <a:p>
            <a:pPr lvl="3" eaLnBrk="1" hangingPunct="1">
              <a:defRPr/>
            </a:pPr>
            <a:r>
              <a:rPr lang="es-MX" dirty="0"/>
              <a:t>Cuantas veces compañías han revisado su reporte de crédito</a:t>
            </a:r>
          </a:p>
          <a:p>
            <a:pPr marL="0" indent="0" eaLnBrk="1" hangingPunct="1">
              <a:buFont typeface="Wingdings 2" pitchFamily="-65" charset="2"/>
              <a:buNone/>
              <a:defRPr/>
            </a:pP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pt-BR" altLang="en-US"/>
              <a:t>Informe de crédito anual gratuito</a:t>
            </a:r>
            <a:endParaRPr lang="en-US" altLang="en-US"/>
          </a:p>
        </p:txBody>
      </p:sp>
      <p:sp>
        <p:nvSpPr>
          <p:cNvPr id="3" name="Content Placeholder 2"/>
          <p:cNvSpPr>
            <a:spLocks noGrp="1"/>
          </p:cNvSpPr>
          <p:nvPr>
            <p:ph idx="1"/>
          </p:nvPr>
        </p:nvSpPr>
        <p:spPr>
          <a:xfrm>
            <a:off x="779463" y="1828800"/>
            <a:ext cx="7983537" cy="4208463"/>
          </a:xfrm>
        </p:spPr>
        <p:txBody>
          <a:bodyPr/>
          <a:lstStyle/>
          <a:p>
            <a:pPr eaLnBrk="1" hangingPunct="1">
              <a:defRPr/>
            </a:pPr>
            <a:endParaRPr lang="en-US" dirty="0"/>
          </a:p>
          <a:p>
            <a:pPr marL="0" indent="0" algn="ctr" eaLnBrk="1" hangingPunct="1">
              <a:buFont typeface="Wingdings 2" pitchFamily="-65" charset="2"/>
              <a:buNone/>
              <a:defRPr/>
            </a:pPr>
            <a:r>
              <a:rPr lang="en-US" dirty="0" err="1"/>
              <a:t>Visita</a:t>
            </a:r>
            <a:r>
              <a:rPr lang="en-US" dirty="0"/>
              <a:t>: </a:t>
            </a:r>
            <a:r>
              <a:rPr lang="en-US" dirty="0">
                <a:hlinkClick r:id="rId2"/>
              </a:rPr>
              <a:t>www.annualcreditreport.com</a:t>
            </a:r>
            <a:endParaRPr lang="en-US" dirty="0"/>
          </a:p>
          <a:p>
            <a:pPr lvl="4" algn="ctr" eaLnBrk="1" hangingPunct="1">
              <a:defRPr/>
            </a:pPr>
            <a:endParaRPr lang="en-US" dirty="0"/>
          </a:p>
          <a:p>
            <a:pPr marL="1143000" lvl="4" indent="0" algn="ctr" eaLnBrk="1" hangingPunct="1">
              <a:buFont typeface="Wingdings 2" pitchFamily="-65" charset="2"/>
              <a:buNone/>
              <a:defRPr/>
            </a:pPr>
            <a:r>
              <a:rPr lang="en-US" dirty="0" err="1"/>
              <a:t>Llame</a:t>
            </a:r>
            <a:r>
              <a:rPr lang="en-US" dirty="0"/>
              <a:t>: 1-877-322-8228</a:t>
            </a:r>
          </a:p>
          <a:p>
            <a:pPr marL="1143000" lvl="4" indent="0" algn="ctr" eaLnBrk="1" hangingPunct="1">
              <a:buFont typeface="Wingdings 2" pitchFamily="-65" charset="2"/>
              <a:buNone/>
              <a:defRPr/>
            </a:pPr>
            <a:r>
              <a:rPr lang="en-US" dirty="0" err="1"/>
              <a:t>Correo</a:t>
            </a:r>
            <a:endParaRPr lang="en-US" dirty="0"/>
          </a:p>
          <a:p>
            <a:pPr marL="1143000" lvl="4" indent="0" algn="ctr" eaLnBrk="1" hangingPunct="1">
              <a:buFont typeface="Wingdings 2" pitchFamily="-65" charset="2"/>
              <a:buNone/>
              <a:defRPr/>
            </a:pPr>
            <a:r>
              <a:rPr lang="en-US" dirty="0"/>
              <a:t>Annual Credit Report Request Service</a:t>
            </a:r>
          </a:p>
          <a:p>
            <a:pPr marL="1143000" lvl="4" indent="0" algn="ctr" eaLnBrk="1" hangingPunct="1">
              <a:buFont typeface="Wingdings 2" pitchFamily="-65" charset="2"/>
              <a:buNone/>
              <a:defRPr/>
            </a:pPr>
            <a:r>
              <a:rPr lang="en-US" dirty="0"/>
              <a:t>	P.O. Box 105281</a:t>
            </a:r>
          </a:p>
          <a:p>
            <a:pPr marL="1143000" lvl="4" indent="0" algn="ctr" eaLnBrk="1" hangingPunct="1">
              <a:buFont typeface="Wingdings 2" pitchFamily="-65" charset="2"/>
              <a:buNone/>
              <a:defRPr/>
            </a:pPr>
            <a:r>
              <a:rPr lang="en-US" dirty="0"/>
              <a:t>Atlanta, Georgia 30348-5281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s-MX" altLang="en-US"/>
              <a:t>Agencias de informes crediticios</a:t>
            </a:r>
          </a:p>
        </p:txBody>
      </p:sp>
      <p:sp>
        <p:nvSpPr>
          <p:cNvPr id="34819" name="Content Placeholder 2"/>
          <p:cNvSpPr>
            <a:spLocks noGrp="1"/>
          </p:cNvSpPr>
          <p:nvPr>
            <p:ph idx="1"/>
          </p:nvPr>
        </p:nvSpPr>
        <p:spPr/>
        <p:txBody>
          <a:bodyPr/>
          <a:lstStyle/>
          <a:p>
            <a:pPr eaLnBrk="1" hangingPunct="1"/>
            <a:r>
              <a:rPr lang="en-US" altLang="en-US"/>
              <a:t>Equifax – (800) 685-1111 </a:t>
            </a:r>
            <a:r>
              <a:rPr lang="en-US" altLang="en-US">
                <a:hlinkClick r:id="rId2"/>
              </a:rPr>
              <a:t>www.equifax.com</a:t>
            </a:r>
            <a:endParaRPr lang="en-US" altLang="en-US"/>
          </a:p>
          <a:p>
            <a:pPr eaLnBrk="1" hangingPunct="1"/>
            <a:r>
              <a:rPr lang="en-US" altLang="en-US"/>
              <a:t>Experian – (888) 397-3742 </a:t>
            </a:r>
            <a:r>
              <a:rPr lang="en-US" altLang="en-US">
                <a:hlinkClick r:id="rId3"/>
              </a:rPr>
              <a:t>www.experian.com</a:t>
            </a:r>
            <a:endParaRPr lang="en-US" altLang="en-US"/>
          </a:p>
          <a:p>
            <a:pPr eaLnBrk="1" hangingPunct="1"/>
            <a:r>
              <a:rPr lang="en-US" altLang="en-US"/>
              <a:t>TransUnion – (800) 888-4213 www.transunion.com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s-MX" altLang="en-US"/>
              <a:t>Rechazado para el crédito</a:t>
            </a:r>
          </a:p>
        </p:txBody>
      </p:sp>
      <p:sp>
        <p:nvSpPr>
          <p:cNvPr id="35843" name="Content Placeholder 2"/>
          <p:cNvSpPr>
            <a:spLocks noGrp="1"/>
          </p:cNvSpPr>
          <p:nvPr>
            <p:ph idx="1"/>
          </p:nvPr>
        </p:nvSpPr>
        <p:spPr/>
        <p:txBody>
          <a:bodyPr/>
          <a:lstStyle/>
          <a:p>
            <a:pPr eaLnBrk="1" hangingPunct="1"/>
            <a:r>
              <a:rPr lang="es-MX" altLang="en-US"/>
              <a:t>La ley Equal Credit Opportunity Act (ECOA) le da el derecho de obtener las rosones de el rechazo de su aplicación.  Tiene 60 días de pedir un reporte de crédito de las agencias de informes crediticios.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s-MX" altLang="en-US"/>
              <a:t>Razones por la negación de crédito</a:t>
            </a:r>
          </a:p>
        </p:txBody>
      </p:sp>
      <p:sp>
        <p:nvSpPr>
          <p:cNvPr id="36867" name="Content Placeholder 2"/>
          <p:cNvSpPr>
            <a:spLocks noGrp="1"/>
          </p:cNvSpPr>
          <p:nvPr>
            <p:ph idx="1"/>
          </p:nvPr>
        </p:nvSpPr>
        <p:spPr/>
        <p:txBody>
          <a:bodyPr/>
          <a:lstStyle/>
          <a:p>
            <a:pPr eaLnBrk="1" hangingPunct="1"/>
            <a:r>
              <a:rPr lang="es-MX" altLang="en-US"/>
              <a:t>Cuentas morosas</a:t>
            </a:r>
          </a:p>
          <a:p>
            <a:pPr eaLnBrk="1" hangingPunct="1"/>
            <a:r>
              <a:rPr lang="es-MX" altLang="en-US"/>
              <a:t>No califico con los requisitos de ingreso</a:t>
            </a:r>
          </a:p>
          <a:p>
            <a:pPr eaLnBrk="1" hangingPunct="1"/>
            <a:r>
              <a:rPr lang="es-MX" altLang="en-US"/>
              <a:t>Muchas solicitudes de crédito</a:t>
            </a:r>
          </a:p>
          <a:p>
            <a:pPr eaLnBrk="1" hangingPunct="1"/>
            <a:r>
              <a:rPr lang="es-MX" altLang="en-US"/>
              <a:t>Registros públicos</a:t>
            </a:r>
          </a:p>
          <a:p>
            <a:pPr eaLnBrk="1" hangingPunct="1"/>
            <a:r>
              <a:rPr lang="es-MX" altLang="en-US"/>
              <a:t>Su monto de deuda</a:t>
            </a:r>
          </a:p>
          <a:p>
            <a:pPr eaLnBrk="1" hangingPunct="1"/>
            <a:r>
              <a:rPr lang="es-MX" altLang="en-US"/>
              <a:t>Historial de crédito limitada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1597025" y="2481263"/>
            <a:ext cx="6762750" cy="1470025"/>
          </a:xfrm>
        </p:spPr>
        <p:txBody>
          <a:bodyPr/>
          <a:lstStyle/>
          <a:p>
            <a:pPr eaLnBrk="1" hangingPunct="1"/>
            <a:r>
              <a:rPr lang="es-MX" altLang="en-US"/>
              <a:t>Entienda Su Crédito y Su Puntaje De Crédito</a:t>
            </a:r>
          </a:p>
        </p:txBody>
      </p:sp>
      <p:sp>
        <p:nvSpPr>
          <p:cNvPr id="19459" name="Subtitle 2"/>
          <p:cNvSpPr>
            <a:spLocks noGrp="1"/>
          </p:cNvSpPr>
          <p:nvPr>
            <p:ph type="subTitle" idx="1"/>
          </p:nvPr>
        </p:nvSpPr>
        <p:spPr>
          <a:xfrm>
            <a:off x="1600200" y="3967163"/>
            <a:ext cx="6762750" cy="1752600"/>
          </a:xfrm>
        </p:spPr>
        <p:txBody>
          <a:bodyPr/>
          <a:lstStyle/>
          <a:p>
            <a:pPr eaLnBrk="1" hangingPunct="1">
              <a:buFont typeface="Arial" charset="0"/>
              <a:buNone/>
            </a:pPr>
            <a:r>
              <a:rPr lang="en-US" altLang="en-US"/>
              <a:t>De parte </a:t>
            </a:r>
          </a:p>
          <a:p>
            <a:pPr eaLnBrk="1" hangingPunct="1">
              <a:buFont typeface="Arial" charset="0"/>
              <a:buNone/>
            </a:pPr>
            <a:r>
              <a:rPr lang="es-MX" altLang="en-US"/>
              <a:t>Socios</a:t>
            </a:r>
            <a:r>
              <a:rPr lang="en-US" altLang="en-US"/>
              <a:t> de Money Smart Week El Paso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s-MX" altLang="en-US"/>
              <a:t>Revise sus puntos de FICO</a:t>
            </a:r>
          </a:p>
        </p:txBody>
      </p:sp>
      <p:sp>
        <p:nvSpPr>
          <p:cNvPr id="37891" name="Content Placeholder 2"/>
          <p:cNvSpPr>
            <a:spLocks noGrp="1"/>
          </p:cNvSpPr>
          <p:nvPr>
            <p:ph idx="1"/>
          </p:nvPr>
        </p:nvSpPr>
        <p:spPr/>
        <p:txBody>
          <a:bodyPr/>
          <a:lstStyle/>
          <a:p>
            <a:pPr eaLnBrk="1" hangingPunct="1"/>
            <a:r>
              <a:rPr lang="es-MX" altLang="en-US"/>
              <a:t>Puntos de FICO se pueden revisar por medio de el internet aunque puede ver un costo para obtener sus puntos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s-MX" altLang="en-US"/>
              <a:t>Revise su reporte de crédito</a:t>
            </a:r>
          </a:p>
        </p:txBody>
      </p:sp>
      <p:sp>
        <p:nvSpPr>
          <p:cNvPr id="38915" name="Content Placeholder 2"/>
          <p:cNvSpPr>
            <a:spLocks noGrp="1"/>
          </p:cNvSpPr>
          <p:nvPr>
            <p:ph idx="1"/>
          </p:nvPr>
        </p:nvSpPr>
        <p:spPr/>
        <p:txBody>
          <a:bodyPr/>
          <a:lstStyle/>
          <a:p>
            <a:pPr eaLnBrk="1" hangingPunct="1"/>
            <a:r>
              <a:rPr lang="es-MX" altLang="en-US"/>
              <a:t>Anualmente</a:t>
            </a:r>
          </a:p>
          <a:p>
            <a:pPr eaLnBrk="1" hangingPunct="1"/>
            <a:r>
              <a:rPr lang="es-MX" altLang="en-US"/>
              <a:t>Revise su reporte de las tres agencias de informes crediticios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a:t>¡Gracias!</a:t>
            </a:r>
          </a:p>
        </p:txBody>
      </p:sp>
      <p:pic>
        <p:nvPicPr>
          <p:cNvPr id="399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40530" r="-40530"/>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93D255-9B75-6E49-A8EF-793A5068D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360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79463" y="360363"/>
            <a:ext cx="7583487" cy="1044575"/>
          </a:xfrm>
        </p:spPr>
        <p:txBody>
          <a:bodyPr/>
          <a:lstStyle/>
          <a:p>
            <a:pPr eaLnBrk="1" hangingPunct="1"/>
            <a:r>
              <a:rPr lang="es-MX" altLang="en-US"/>
              <a:t>¿Quien</a:t>
            </a:r>
            <a:r>
              <a:rPr lang="en-US" altLang="en-US"/>
              <a:t> </a:t>
            </a:r>
            <a:r>
              <a:rPr lang="es-MX" altLang="en-US"/>
              <a:t>es</a:t>
            </a:r>
            <a:r>
              <a:rPr lang="en-US" altLang="en-US"/>
              <a:t> Fair ISACC?</a:t>
            </a:r>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44016" r="-44016"/>
          <a:stretch>
            <a:fillRect/>
          </a:stretch>
        </p:blipFill>
        <p:spPr>
          <a:xfrm>
            <a:off x="779463" y="1828800"/>
            <a:ext cx="4402137" cy="4208463"/>
          </a:xfrm>
        </p:spPr>
      </p:pic>
      <p:sp>
        <p:nvSpPr>
          <p:cNvPr id="20484" name="TextBox 1"/>
          <p:cNvSpPr txBox="1">
            <a:spLocks noChangeArrowheads="1"/>
          </p:cNvSpPr>
          <p:nvPr/>
        </p:nvSpPr>
        <p:spPr bwMode="auto">
          <a:xfrm>
            <a:off x="5867400" y="1600200"/>
            <a:ext cx="26670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eaLnBrk="0" hangingPunct="0">
              <a:spcBef>
                <a:spcPts val="2000"/>
              </a:spcBef>
              <a:buFont typeface="Wingdings 2" pitchFamily="-65" charset="2"/>
              <a:buChar char=""/>
              <a:defRPr sz="2200">
                <a:solidFill>
                  <a:schemeClr val="bg1"/>
                </a:solidFill>
                <a:latin typeface="Trebuchet MS" pitchFamily="-65" charset="0"/>
                <a:ea typeface="ＭＳ Ｐゴシック" pitchFamily="-65" charset="-128"/>
              </a:defRPr>
            </a:lvl1pPr>
            <a:lvl2pPr marL="742950" indent="-285750" eaLnBrk="0" hangingPunct="0">
              <a:spcBef>
                <a:spcPts val="600"/>
              </a:spcBef>
              <a:buFont typeface="Wingdings 2" pitchFamily="-65" charset="2"/>
              <a:buChar char=""/>
              <a:defRPr sz="2000">
                <a:solidFill>
                  <a:schemeClr val="bg1"/>
                </a:solidFill>
                <a:latin typeface="Trebuchet MS" pitchFamily="-65" charset="0"/>
                <a:ea typeface="ＭＳ Ｐゴシック" pitchFamily="-65" charset="-128"/>
              </a:defRPr>
            </a:lvl2pPr>
            <a:lvl3pPr marL="1143000" indent="-228600" eaLnBrk="0" hangingPunct="0">
              <a:spcBef>
                <a:spcPts val="600"/>
              </a:spcBef>
              <a:buFont typeface="Wingdings 2" pitchFamily="-65" charset="2"/>
              <a:buChar char=""/>
              <a:defRPr>
                <a:solidFill>
                  <a:schemeClr val="bg1"/>
                </a:solidFill>
                <a:latin typeface="Trebuchet MS" pitchFamily="-65" charset="0"/>
                <a:ea typeface="ＭＳ Ｐゴシック" pitchFamily="-65" charset="-128"/>
              </a:defRPr>
            </a:lvl3pPr>
            <a:lvl4pPr marL="1600200" indent="-228600" eaLnBrk="0" hangingPunct="0">
              <a:spcBef>
                <a:spcPts val="600"/>
              </a:spcBef>
              <a:buFont typeface="Wingdings 2" pitchFamily="-65" charset="2"/>
              <a:buChar char=""/>
              <a:defRPr>
                <a:solidFill>
                  <a:schemeClr val="bg1"/>
                </a:solidFill>
                <a:latin typeface="Trebuchet MS" pitchFamily="-65" charset="0"/>
                <a:ea typeface="ＭＳ Ｐゴシック" pitchFamily="-65" charset="-128"/>
              </a:defRPr>
            </a:lvl4pPr>
            <a:lvl5pPr marL="2057400" indent="-228600" eaLnBrk="0" hangingPunct="0">
              <a:spcBef>
                <a:spcPts val="600"/>
              </a:spcBef>
              <a:buFont typeface="Wingdings 2" pitchFamily="-65" charset="2"/>
              <a:buChar char=""/>
              <a:defRPr>
                <a:solidFill>
                  <a:schemeClr val="bg1"/>
                </a:solidFill>
                <a:latin typeface="Trebuchet MS" pitchFamily="-65" charset="0"/>
                <a:ea typeface="ＭＳ Ｐゴシック" pitchFamily="-65" charset="-128"/>
              </a:defRPr>
            </a:lvl5pPr>
            <a:lvl6pPr marL="2514600" indent="-228600" eaLnBrk="0" fontAlgn="base" hangingPunct="0">
              <a:spcBef>
                <a:spcPts val="600"/>
              </a:spcBef>
              <a:spcAft>
                <a:spcPct val="0"/>
              </a:spcAft>
              <a:buFont typeface="Wingdings 2" pitchFamily="-65" charset="2"/>
              <a:buChar char=""/>
              <a:defRPr>
                <a:solidFill>
                  <a:schemeClr val="bg1"/>
                </a:solidFill>
                <a:latin typeface="Trebuchet MS" pitchFamily="-65" charset="0"/>
                <a:ea typeface="ＭＳ Ｐゴシック" pitchFamily="-65" charset="-128"/>
              </a:defRPr>
            </a:lvl6pPr>
            <a:lvl7pPr marL="2971800" indent="-228600" eaLnBrk="0" fontAlgn="base" hangingPunct="0">
              <a:spcBef>
                <a:spcPts val="600"/>
              </a:spcBef>
              <a:spcAft>
                <a:spcPct val="0"/>
              </a:spcAft>
              <a:buFont typeface="Wingdings 2" pitchFamily="-65" charset="2"/>
              <a:buChar char=""/>
              <a:defRPr>
                <a:solidFill>
                  <a:schemeClr val="bg1"/>
                </a:solidFill>
                <a:latin typeface="Trebuchet MS" pitchFamily="-65" charset="0"/>
                <a:ea typeface="ＭＳ Ｐゴシック" pitchFamily="-65" charset="-128"/>
              </a:defRPr>
            </a:lvl7pPr>
            <a:lvl8pPr marL="3429000" indent="-228600" eaLnBrk="0" fontAlgn="base" hangingPunct="0">
              <a:spcBef>
                <a:spcPts val="600"/>
              </a:spcBef>
              <a:spcAft>
                <a:spcPct val="0"/>
              </a:spcAft>
              <a:buFont typeface="Wingdings 2" pitchFamily="-65" charset="2"/>
              <a:buChar char=""/>
              <a:defRPr>
                <a:solidFill>
                  <a:schemeClr val="bg1"/>
                </a:solidFill>
                <a:latin typeface="Trebuchet MS" pitchFamily="-65" charset="0"/>
                <a:ea typeface="ＭＳ Ｐゴシック" pitchFamily="-65" charset="-128"/>
              </a:defRPr>
            </a:lvl8pPr>
            <a:lvl9pPr marL="3886200" indent="-228600" eaLnBrk="0" fontAlgn="base" hangingPunct="0">
              <a:spcBef>
                <a:spcPts val="600"/>
              </a:spcBef>
              <a:spcAft>
                <a:spcPct val="0"/>
              </a:spcAft>
              <a:buFont typeface="Wingdings 2" pitchFamily="-65" charset="2"/>
              <a:buChar char=""/>
              <a:defRPr>
                <a:solidFill>
                  <a:schemeClr val="bg1"/>
                </a:solidFill>
                <a:latin typeface="Trebuchet MS" pitchFamily="-65" charset="0"/>
                <a:ea typeface="ＭＳ Ｐゴシック" pitchFamily="-65" charset="-128"/>
              </a:defRPr>
            </a:lvl9pPr>
          </a:lstStyle>
          <a:p>
            <a:pPr defTabSz="914400" eaLnBrk="1" hangingPunct="1"/>
            <a:r>
              <a:rPr lang="en-US" altLang="en-US">
                <a:solidFill>
                  <a:srgbClr val="FFFFFF"/>
                </a:solidFill>
              </a:rPr>
              <a:t>Bill Fair – </a:t>
            </a:r>
            <a:r>
              <a:rPr lang="es-MX" altLang="en-US">
                <a:solidFill>
                  <a:srgbClr val="FFFFFF"/>
                </a:solidFill>
              </a:rPr>
              <a:t>Ingeniero</a:t>
            </a:r>
          </a:p>
          <a:p>
            <a:pPr defTabSz="914400" eaLnBrk="1" hangingPunct="1"/>
            <a:r>
              <a:rPr lang="en-US" altLang="en-US">
                <a:solidFill>
                  <a:srgbClr val="FFFFFF"/>
                </a:solidFill>
              </a:rPr>
              <a:t>Earl Isaac - </a:t>
            </a:r>
            <a:r>
              <a:rPr lang="es-MX" altLang="en-US">
                <a:solidFill>
                  <a:srgbClr val="FFFFFF"/>
                </a:solidFill>
              </a:rPr>
              <a:t>Matemático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a:t>¿</a:t>
            </a:r>
            <a:r>
              <a:rPr lang="es-MX" altLang="en-US"/>
              <a:t>Que es su puntaje de crédito?</a:t>
            </a:r>
          </a:p>
        </p:txBody>
      </p:sp>
      <p:sp>
        <p:nvSpPr>
          <p:cNvPr id="21507" name="Content Placeholder 2"/>
          <p:cNvSpPr>
            <a:spLocks noGrp="1"/>
          </p:cNvSpPr>
          <p:nvPr>
            <p:ph idx="1"/>
          </p:nvPr>
        </p:nvSpPr>
        <p:spPr/>
        <p:txBody>
          <a:bodyPr/>
          <a:lstStyle/>
          <a:p>
            <a:pPr eaLnBrk="1" hangingPunct="1"/>
            <a:r>
              <a:rPr lang="es-MX" altLang="en-US"/>
              <a:t>Es un numero que designa su riesgo de crédito, basado en una temporada especifica en su reporte de crédito.</a:t>
            </a:r>
          </a:p>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a:t>¿</a:t>
            </a:r>
            <a:r>
              <a:rPr lang="es-MX" altLang="en-US"/>
              <a:t>Por que son los puntajes de FICO  importante?</a:t>
            </a:r>
          </a:p>
        </p:txBody>
      </p:sp>
      <p:sp>
        <p:nvSpPr>
          <p:cNvPr id="22531" name="Content Placeholder 2"/>
          <p:cNvSpPr>
            <a:spLocks noGrp="1"/>
          </p:cNvSpPr>
          <p:nvPr>
            <p:ph idx="1"/>
          </p:nvPr>
        </p:nvSpPr>
        <p:spPr/>
        <p:txBody>
          <a:bodyPr/>
          <a:lstStyle/>
          <a:p>
            <a:pPr eaLnBrk="1" hangingPunct="1"/>
            <a:r>
              <a:rPr lang="es-MX" altLang="en-US"/>
              <a:t>Ayuda con obtener prestamos mas rápido</a:t>
            </a:r>
          </a:p>
          <a:p>
            <a:pPr eaLnBrk="1" hangingPunct="1"/>
            <a:r>
              <a:rPr lang="es-MX" altLang="en-US"/>
              <a:t>Decisiones de crédito son tratados justos</a:t>
            </a:r>
          </a:p>
          <a:p>
            <a:pPr eaLnBrk="1" hangingPunct="1"/>
            <a:r>
              <a:rPr lang="es-MX" altLang="en-US"/>
              <a:t>Otros problemas de crédito afectan menos</a:t>
            </a:r>
          </a:p>
          <a:p>
            <a:pPr eaLnBrk="1" hangingPunct="1"/>
            <a:endParaRPr lang="en-US" altLang="en-US"/>
          </a:p>
        </p:txBody>
      </p:sp>
      <p:pic>
        <p:nvPicPr>
          <p:cNvPr id="225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3962400"/>
            <a:ext cx="1968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s-MX" sz="3400" dirty="0"/>
              <a:t>¿Que tan rápido cambian los puntos de FICO?</a:t>
            </a:r>
          </a:p>
        </p:txBody>
      </p:sp>
      <p:pic>
        <p:nvPicPr>
          <p:cNvPr id="235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74509" r="-74509"/>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altLang="en-US"/>
          </a:p>
        </p:txBody>
      </p:sp>
      <p:sp>
        <p:nvSpPr>
          <p:cNvPr id="24579" name="Content Placeholder 2"/>
          <p:cNvSpPr>
            <a:spLocks noGrp="1"/>
          </p:cNvSpPr>
          <p:nvPr>
            <p:ph idx="1"/>
          </p:nvPr>
        </p:nvSpPr>
        <p:spPr/>
        <p:txBody>
          <a:bodyPr/>
          <a:lstStyle/>
          <a:p>
            <a:pPr eaLnBrk="1" hangingPunct="1"/>
            <a:r>
              <a:rPr lang="es-MX" altLang="en-US" dirty="0"/>
              <a:t>Sus puntos cambian cada vez que cambia su reporte de crédito</a:t>
            </a:r>
          </a:p>
          <a:p>
            <a:pPr eaLnBrk="1" hangingPunct="1"/>
            <a:r>
              <a:rPr lang="es-MX" altLang="en-US" dirty="0"/>
              <a:t>La bancarrota afecta sus puntos</a:t>
            </a:r>
          </a:p>
          <a:p>
            <a:pPr eaLnBrk="1" hangingPunct="1"/>
            <a:r>
              <a:rPr lang="es-MX" altLang="en-US" dirty="0"/>
              <a:t>Pagos </a:t>
            </a:r>
            <a:r>
              <a:rPr lang="es-MX" altLang="en-US" dirty="0" err="1"/>
              <a:t>tardidos</a:t>
            </a:r>
            <a:endParaRPr lang="es-MX" altLang="en-US" dirty="0"/>
          </a:p>
          <a:p>
            <a:pPr eaLnBrk="1" hangingPunct="1"/>
            <a:r>
              <a:rPr lang="es-MX" altLang="en-US" dirty="0"/>
              <a:t>Pagos al corriente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eaLnBrk="1" hangingPunct="1"/>
            <a:r>
              <a:rPr lang="es-MX" altLang="en-US" dirty="0"/>
              <a:t>¿Que se considera para los puntos de FICO?</a:t>
            </a:r>
          </a:p>
        </p:txBody>
      </p:sp>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2793" r="-32793"/>
          <a:stretch>
            <a:fillRect/>
          </a:stretch>
        </p:blipFill>
        <p:spPr>
          <a:xfrm>
            <a:off x="798513" y="1828800"/>
            <a:ext cx="7583487" cy="42084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extLst>
              <p:ext uri="{D42A27DB-BD31-4B8C-83A1-F6EECF244321}">
                <p14:modId xmlns:p14="http://schemas.microsoft.com/office/powerpoint/2010/main" val="172986862"/>
              </p:ext>
            </p:extLst>
          </p:nvPr>
        </p:nvGraphicFramePr>
        <p:xfrm>
          <a:off x="830263" y="1979613"/>
          <a:ext cx="7480300" cy="39052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507</TotalTime>
  <Words>918</Words>
  <Application>Microsoft Macintosh PowerPoint</Application>
  <PresentationFormat>On-screen Show (4:3)</PresentationFormat>
  <Paragraphs>110</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Trebuchet MS</vt:lpstr>
      <vt:lpstr>Wingdings 2</vt:lpstr>
      <vt:lpstr>Revolution</vt:lpstr>
      <vt:lpstr>PowerPoint Presentation</vt:lpstr>
      <vt:lpstr>Entienda Su Crédito y Su Puntaje De Crédito</vt:lpstr>
      <vt:lpstr>¿Quien es Fair ISACC?</vt:lpstr>
      <vt:lpstr>¿Que es su puntaje de crédito?</vt:lpstr>
      <vt:lpstr>¿Por que son los puntajes de FICO  importante?</vt:lpstr>
      <vt:lpstr>¿Que tan rápido cambian los puntos de FICO?</vt:lpstr>
      <vt:lpstr>PowerPoint Presentation</vt:lpstr>
      <vt:lpstr>¿Que se considera para los puntos de FICO?</vt:lpstr>
      <vt:lpstr>PowerPoint Presentation</vt:lpstr>
      <vt:lpstr>Historial de pagos</vt:lpstr>
      <vt:lpstr>Cuanto debe</vt:lpstr>
      <vt:lpstr>La longitud de el historial de crédito</vt:lpstr>
      <vt:lpstr>Crédito nuevo</vt:lpstr>
      <vt:lpstr>Consejos del crédito</vt:lpstr>
      <vt:lpstr>El reporte de crédito</vt:lpstr>
      <vt:lpstr>Informe de crédito anual gratuito</vt:lpstr>
      <vt:lpstr>Agencias de informes crediticios</vt:lpstr>
      <vt:lpstr>Rechazado para el crédito</vt:lpstr>
      <vt:lpstr>Razones por la negación de crédito</vt:lpstr>
      <vt:lpstr>Revise sus puntos de FICO</vt:lpstr>
      <vt:lpstr>Revise su reporte de crédito</vt:lpstr>
      <vt:lpstr>¡Gracias!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Credit and Credit Score</dc:title>
  <dc:creator>Alfred Coleman</dc:creator>
  <cp:lastModifiedBy>Microsoft Office User</cp:lastModifiedBy>
  <cp:revision>30</cp:revision>
  <cp:lastPrinted>2010-04-20T05:10:37Z</cp:lastPrinted>
  <dcterms:created xsi:type="dcterms:W3CDTF">2010-04-20T02:46:04Z</dcterms:created>
  <dcterms:modified xsi:type="dcterms:W3CDTF">2020-03-12T04:21:07Z</dcterms:modified>
</cp:coreProperties>
</file>